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1" r:id="rId6"/>
  </p:sldMasterIdLst>
  <p:notesMasterIdLst>
    <p:notesMasterId r:id="rId14"/>
  </p:notesMasterIdLst>
  <p:handoutMasterIdLst>
    <p:handoutMasterId r:id="rId15"/>
  </p:handoutMasterIdLst>
  <p:sldIdLst>
    <p:sldId id="263" r:id="rId7"/>
    <p:sldId id="325" r:id="rId8"/>
    <p:sldId id="359" r:id="rId9"/>
    <p:sldId id="361" r:id="rId10"/>
    <p:sldId id="360" r:id="rId11"/>
    <p:sldId id="331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B7E"/>
    <a:srgbClr val="BA2302"/>
    <a:srgbClr val="BD2B0A"/>
    <a:srgbClr val="BD2B0B"/>
    <a:srgbClr val="DB9285"/>
    <a:srgbClr val="1F3D5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9" autoAdjust="0"/>
    <p:restoredTop sz="94604" autoAdjust="0"/>
  </p:normalViewPr>
  <p:slideViewPr>
    <p:cSldViewPr showGuides="1">
      <p:cViewPr varScale="1">
        <p:scale>
          <a:sx n="64" d="100"/>
          <a:sy n="64" d="100"/>
        </p:scale>
        <p:origin x="17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97008-5A80-491E-BE13-934481939984}" type="datetimeFigureOut">
              <a:rPr lang="it-IT" smtClean="0"/>
              <a:t>10/11/2023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3CF82-CBDD-42C1-9B63-A5CC225C7AF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523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C370C-32B0-4747-9A70-4B691BBCA209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D3BA2-0FCB-4DF2-8FF1-EAD1185C2B0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48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32048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 baseline="0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163790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661918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j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+mj-lt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53640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j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j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j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101B7E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854300"/>
            <a:ext cx="7129462" cy="208686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Inserire il nome dell’ufficio e gli eventuali contatti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2196"/>
            <a:ext cx="1794890" cy="1944216"/>
          </a:xfrm>
          <a:prstGeom prst="rect">
            <a:avLst/>
          </a:prstGeom>
        </p:spPr>
      </p:pic>
      <p:cxnSp>
        <p:nvCxnSpPr>
          <p:cNvPr id="5" name="Connettore diritto 4"/>
          <p:cNvCxnSpPr/>
          <p:nvPr userDrawn="1"/>
        </p:nvCxnSpPr>
        <p:spPr>
          <a:xfrm>
            <a:off x="2915816" y="188640"/>
            <a:ext cx="0" cy="6480720"/>
          </a:xfrm>
          <a:prstGeom prst="line">
            <a:avLst/>
          </a:prstGeom>
          <a:ln>
            <a:solidFill>
              <a:srgbClr val="101B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0" y="6154209"/>
            <a:ext cx="9144000" cy="729190"/>
          </a:xfrm>
          <a:prstGeom prst="rect">
            <a:avLst/>
          </a:prstGeom>
          <a:solidFill>
            <a:srgbClr val="101B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DB9285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6200264"/>
            <a:ext cx="576064" cy="63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1B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977" y="548680"/>
            <a:ext cx="2021918" cy="143001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86790"/>
            <a:ext cx="1080120" cy="119452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918513"/>
            <a:ext cx="1584176" cy="160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563888" y="520545"/>
            <a:ext cx="5185023" cy="4320480"/>
          </a:xfrm>
        </p:spPr>
        <p:txBody>
          <a:bodyPr/>
          <a:lstStyle/>
          <a:p>
            <a:endParaRPr lang="it-IT" sz="3200" b="1" i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 dirty="0"/>
              <a:t>The Promotion of Gender Equality and Women Empowerment in the EU's New Trade Agenda</a:t>
            </a:r>
          </a:p>
          <a:p>
            <a:endParaRPr lang="it-IT" sz="3200" b="1" i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800" i="1" kern="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098C942-5584-D3CE-8BD3-D2D247FE2B18}"/>
              </a:ext>
            </a:extLst>
          </p:cNvPr>
          <p:cNvSpPr txBox="1"/>
          <p:nvPr/>
        </p:nvSpPr>
        <p:spPr>
          <a:xfrm>
            <a:off x="395089" y="2060848"/>
            <a:ext cx="2479891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Ravenna International Conference on </a:t>
            </a:r>
            <a:r>
              <a:rPr lang="en-GB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 Development as Fundamental Pillar of Economic Governance and Public Affairs</a:t>
            </a:r>
          </a:p>
          <a:p>
            <a:pPr algn="just"/>
            <a:endParaRPr lang="en-GB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November 2023</a:t>
            </a:r>
            <a:endParaRPr lang="en-GB" sz="1600" b="0" kern="1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85237E0C-5960-E481-679A-B6A7A15F98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sz="2400" dirty="0"/>
              <a:t>Klarissa Martins Sckayer Abicalam </a:t>
            </a:r>
          </a:p>
          <a:p>
            <a:r>
              <a:rPr lang="it-IT" sz="1800" dirty="0"/>
              <a:t>PhD Candidate </a:t>
            </a:r>
          </a:p>
          <a:p>
            <a:r>
              <a:rPr lang="it-IT" sz="1800" i="1" dirty="0"/>
              <a:t>Alma Mater </a:t>
            </a:r>
            <a:r>
              <a:rPr lang="it-IT" sz="1800" i="1" dirty="0" err="1"/>
              <a:t>Studiorum</a:t>
            </a:r>
            <a:r>
              <a:rPr lang="it-IT" sz="1800" dirty="0"/>
              <a:t> - Università di Bologna</a:t>
            </a:r>
          </a:p>
          <a:p>
            <a:endParaRPr lang="en-GB" dirty="0"/>
          </a:p>
        </p:txBody>
      </p:sp>
      <p:pic>
        <p:nvPicPr>
          <p:cNvPr id="9" name="Picture 6" descr="Sustainable Development Goal 5: Gender Equality">
            <a:extLst>
              <a:ext uri="{FF2B5EF4-FFF2-40B4-BE49-F238E27FC236}">
                <a16:creationId xmlns:a16="http://schemas.microsoft.com/office/drawing/2014/main" id="{219CAE4B-820B-9CE3-687F-7AD95A392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45788"/>
            <a:ext cx="3262916" cy="183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54EFEB91-4CC1-9134-4B1B-013CEC59B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569" y="437992"/>
            <a:ext cx="8424862" cy="648071"/>
          </a:xfrm>
        </p:spPr>
        <p:txBody>
          <a:bodyPr/>
          <a:lstStyle/>
          <a:p>
            <a:r>
              <a:rPr lang="en-GB" sz="2000" b="1" dirty="0">
                <a:latin typeface="Georgia" panose="02040502050405020303" pitchFamily="18" charset="0"/>
              </a:rPr>
              <a:t>Gender-explicit</a:t>
            </a:r>
            <a:r>
              <a:rPr lang="en-GB" b="1" dirty="0">
                <a:latin typeface="Georgia" panose="02040502050405020303" pitchFamily="18" charset="0"/>
              </a:rPr>
              <a:t> provisions in the new generation of EU FTAs</a:t>
            </a:r>
            <a:endParaRPr lang="en-GB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10333AB-069E-05BA-99C4-8CDB29705964}"/>
              </a:ext>
            </a:extLst>
          </p:cNvPr>
          <p:cNvSpPr txBox="1"/>
          <p:nvPr/>
        </p:nvSpPr>
        <p:spPr>
          <a:xfrm>
            <a:off x="302986" y="810294"/>
            <a:ext cx="8733510" cy="6046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endParaRPr lang="en-US" sz="20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South Korea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 [</a:t>
            </a:r>
            <a:r>
              <a:rPr lang="it-I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2011 (</a:t>
            </a:r>
            <a:r>
              <a:rPr lang="it-IT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provisionally</a:t>
            </a:r>
            <a:r>
              <a:rPr lang="it-I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), 2015 (</a:t>
            </a:r>
            <a:r>
              <a:rPr lang="it-IT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fully</a:t>
            </a:r>
            <a:r>
              <a:rPr lang="it-I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en-GB" dirty="0">
              <a:effectLst/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CETA </a:t>
            </a:r>
            <a:r>
              <a:rPr lang="it-I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[2017 (</a:t>
            </a:r>
            <a:r>
              <a:rPr lang="it-IT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provisionally</a:t>
            </a:r>
            <a:r>
              <a:rPr lang="it-I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en-GB" dirty="0">
              <a:effectLst/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Japan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 [</a:t>
            </a:r>
            <a:r>
              <a:rPr lang="it-I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2019]</a:t>
            </a:r>
            <a:endParaRPr lang="en-GB" dirty="0">
              <a:effectLst/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Singapore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 [2019]</a:t>
            </a:r>
            <a:endParaRPr lang="en-GB" dirty="0">
              <a:effectLst/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Vietnam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 [2020]</a:t>
            </a:r>
            <a:endParaRPr lang="en-GB" dirty="0">
              <a:effectLst/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United Kingdom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 [since 2021]</a:t>
            </a:r>
            <a:endParaRPr lang="en-US" dirty="0"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Symbol" panose="05050102010706020507" pitchFamily="18" charset="2"/>
              </a:rPr>
              <a:t>EU-South Korea Art. 13.4.2 “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recognising full and productive employment and decent work for all as a key element of sustainable development for all countries and as a priority objective of international cooperation and to promoting the development of international trade in a way that is conducive to full and productive employment and decent work for all, including men, </a:t>
            </a: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women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young people.”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Annex 13: (…)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cooperation on trade-related aspects of the ILO Decent Work Agenda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including on the interlinkages between trade and full and productive employment, labour market adjustment, core labour standards, labour statistics, human resources development and life-long learning, social protection and social inclusion, social dialogue and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gender equality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.”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5143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E4C21D-0883-E774-3E07-6596CE2BB6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569" y="404664"/>
            <a:ext cx="8424862" cy="5544616"/>
          </a:xfrm>
        </p:spPr>
        <p:txBody>
          <a:bodyPr/>
          <a:lstStyle/>
          <a:p>
            <a:pPr algn="just">
              <a:lnSpc>
                <a:spcPct val="107000"/>
              </a:lnSpc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EU-New Zealand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(negotiations concluded in June 2022)</a:t>
            </a:r>
          </a:p>
          <a:p>
            <a:pPr marL="34290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article 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Trade and Gender Equality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(19.4) inside the TSD Chapter that includes:</a:t>
            </a: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General provisions recognizing the need to advance the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SDG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WTO Buenos Aires Declaration.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International Commitments with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CEDAW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“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ILO Conventions related to gender equality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the elimination of discrimination in respect of employment and occupation.”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Cooperation Activities on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trade-related aspects of gender equality including activities for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women workers, businesswomen and entrepreneurs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promotion of women's participation, leadership and education, as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STEM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and e-commerce; Promotion of financial inclusion, financial literacy and access to trade finance and education.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Right to regulate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gender equality (19.4.5)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TSD Committee - entitled to monitor the implementation of the TSD Chapter.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TSD chapter subject to the main DSM, but excluded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from the possibility of temporary measures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event of non-compliance with the Panel's report.</a:t>
            </a:r>
            <a:endParaRPr lang="en-GB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27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E4C21D-0883-E774-3E07-6596CE2BB6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540" y="404664"/>
            <a:ext cx="8550932" cy="5544616"/>
          </a:xfrm>
        </p:spPr>
        <p:txBody>
          <a:bodyPr/>
          <a:lstStyle/>
          <a:p>
            <a:pPr algn="just">
              <a:lnSpc>
                <a:spcPct val="107000"/>
              </a:lnSpc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EU-Chile</a:t>
            </a:r>
            <a:r>
              <a:rPr lang="en-US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negotiations concluded in December 2022)</a:t>
            </a:r>
          </a:p>
          <a:p>
            <a:pPr algn="just">
              <a:lnSpc>
                <a:spcPct val="107000"/>
              </a:lnSpc>
            </a:pP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 </a:t>
            </a:r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stand-alone chapter on </a:t>
            </a:r>
            <a:r>
              <a:rPr lang="en-US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Trade and Gender Equality </a:t>
            </a:r>
            <a:r>
              <a:rPr lang="en-US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(Chapter 27)</a:t>
            </a:r>
          </a:p>
          <a:p>
            <a:pPr algn="just">
              <a:lnSpc>
                <a:spcPct val="107000"/>
              </a:lnSpc>
            </a:pPr>
            <a:r>
              <a:rPr lang="en-US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General provisions reaffirming commitments with the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sz="17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SDG</a:t>
            </a:r>
            <a:r>
              <a:rPr lang="en-GB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WTO Buenos Aires Declaration</a:t>
            </a:r>
            <a:r>
              <a:rPr lang="en-GB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Beijing Declaration and Platform of Action.</a:t>
            </a:r>
            <a:endParaRPr lang="en-GB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GB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International Commitments with </a:t>
            </a:r>
            <a:r>
              <a:rPr lang="en-GB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CEDAW</a:t>
            </a:r>
            <a:r>
              <a:rPr lang="en-GB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“</a:t>
            </a:r>
            <a:r>
              <a:rPr lang="en-GB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ILO Conventions related to gender equality and the elimination of discrimination in respect of employment and occupation.”</a:t>
            </a:r>
          </a:p>
          <a:p>
            <a:pPr algn="just">
              <a:lnSpc>
                <a:spcPct val="107000"/>
              </a:lnSpc>
            </a:pPr>
            <a:r>
              <a:rPr lang="en-GB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specific clause to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weaken or reduce the protectio</a:t>
            </a:r>
            <a:r>
              <a:rPr lang="en-GB" sz="1700" dirty="0">
                <a:latin typeface="Georgia" panose="02040502050405020303" pitchFamily="18" charset="0"/>
                <a:cs typeface="Times New Roman" panose="02020603050405020304" pitchFamily="18" charset="0"/>
              </a:rPr>
              <a:t>n granted under their respective laws aimed at ensuring gender equality or equal opportunities for women and men in order to encourage trade or investment. (“the parties shall not”)</a:t>
            </a:r>
            <a:endParaRPr lang="en-GB" sz="17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GB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Cooperation Activities on </a:t>
            </a:r>
            <a:r>
              <a:rPr lang="en-GB" sz="1700" dirty="0">
                <a:latin typeface="Georgia" panose="02040502050405020303" pitchFamily="18" charset="0"/>
                <a:cs typeface="Times New Roman" panose="02020603050405020304" pitchFamily="18" charset="0"/>
              </a:rPr>
              <a:t>trade-related aspects of gender equality including activities for women 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mothers, workers, businesswomen and entrepreneurs</a:t>
            </a:r>
            <a:r>
              <a:rPr lang="en-GB" sz="1700" dirty="0">
                <a:latin typeface="Georgia" panose="02040502050405020303" pitchFamily="18" charset="0"/>
                <a:cs typeface="Times New Roman" panose="02020603050405020304" pitchFamily="18" charset="0"/>
              </a:rPr>
              <a:t>: promotion of women's participation, leadership and education, as STEAMs and e-commerce; Promotion of financial inclusion, financial literacy and access to trade finance and education </a:t>
            </a:r>
            <a:r>
              <a:rPr lang="it-IT" sz="1700" dirty="0">
                <a:latin typeface="Georgia" panose="02040502050405020303" pitchFamily="18" charset="0"/>
                <a:cs typeface="Times New Roman" panose="02020603050405020304" pitchFamily="18" charset="0"/>
              </a:rPr>
              <a:t>(more </a:t>
            </a:r>
            <a:r>
              <a:rPr lang="it-IT" sz="17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extensive</a:t>
            </a:r>
            <a:r>
              <a:rPr lang="it-IT" sz="1700" dirty="0">
                <a:latin typeface="Georgia" panose="02040502050405020303" pitchFamily="18" charset="0"/>
                <a:cs typeface="Times New Roman" panose="02020603050405020304" pitchFamily="18" charset="0"/>
              </a:rPr>
              <a:t> list </a:t>
            </a:r>
            <a:r>
              <a:rPr lang="it-IT" sz="17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when</a:t>
            </a:r>
            <a:r>
              <a:rPr lang="it-IT" sz="1700" dirty="0">
                <a:latin typeface="Georgia" panose="02040502050405020303" pitchFamily="18" charset="0"/>
                <a:cs typeface="Times New Roman" panose="02020603050405020304" pitchFamily="18" charset="0"/>
              </a:rPr>
              <a:t> compared with the EU-New Zealand).</a:t>
            </a:r>
          </a:p>
          <a:p>
            <a:pPr algn="just">
              <a:lnSpc>
                <a:spcPct val="107000"/>
              </a:lnSpc>
            </a:pPr>
            <a:r>
              <a:rPr lang="it-IT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7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it-IT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regulate</a:t>
            </a:r>
            <a:r>
              <a:rPr lang="it-IT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700" dirty="0">
                <a:latin typeface="Georgia" panose="02040502050405020303" pitchFamily="18" charset="0"/>
              </a:rPr>
              <a:t>Each Party “</a:t>
            </a:r>
            <a:r>
              <a:rPr lang="en-GB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shall strive to improve</a:t>
            </a:r>
            <a:r>
              <a:rPr lang="en-GB" sz="1700" dirty="0">
                <a:latin typeface="Georgia" panose="02040502050405020303" pitchFamily="18" charset="0"/>
              </a:rPr>
              <a:t>” law and policies on gender equality,</a:t>
            </a:r>
            <a:endParaRPr lang="en-US" sz="17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DSM of the TSD chapter </a:t>
            </a:r>
            <a:r>
              <a:rPr lang="en-US" sz="17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–&gt;Panel of Experts -&gt;Recommendations</a:t>
            </a:r>
          </a:p>
          <a:p>
            <a:pPr algn="just">
              <a:lnSpc>
                <a:spcPct val="107000"/>
              </a:lnSpc>
            </a:pPr>
            <a:r>
              <a:rPr lang="en-US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TSD Committee - entitled to monitor the implementation of the TSD Chapter</a:t>
            </a:r>
            <a:r>
              <a:rPr lang="en-GB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27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E4C21D-0883-E774-3E07-6596CE2BB6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569" y="260648"/>
            <a:ext cx="8424862" cy="5544616"/>
          </a:xfrm>
        </p:spPr>
        <p:txBody>
          <a:bodyPr/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EU-Kenia</a:t>
            </a:r>
            <a:r>
              <a:rPr lang="en-US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negotiations concluded in June 2023)</a:t>
            </a:r>
          </a:p>
          <a:p>
            <a:pPr algn="just">
              <a:lnSpc>
                <a:spcPct val="107000"/>
              </a:lnSpc>
            </a:pP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article 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Trade and Gender Equality </a:t>
            </a: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(Art. 4 ) inside the TSD Chapter (Annex 5) that includes:</a:t>
            </a:r>
          </a:p>
          <a:p>
            <a:pPr algn="just">
              <a:lnSpc>
                <a:spcPct val="107000"/>
              </a:lnSpc>
            </a:pPr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General provisions recognizing the need to advance the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SDG </a:t>
            </a:r>
            <a:r>
              <a:rPr lang="en-GB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WTO Buenos Aires Declaration.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International Commitments with </a:t>
            </a:r>
            <a:r>
              <a:rPr lang="en-GB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CEDAW</a:t>
            </a:r>
            <a:r>
              <a:rPr lang="en-GB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“the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ILO Conventions related to gender equality </a:t>
            </a:r>
            <a:r>
              <a:rPr lang="en-GB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the elimination of discrimination in respect of employment and occupation.”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No detailed cooperation activities: “</a:t>
            </a:r>
            <a:r>
              <a:rPr lang="en-GB" i="1" dirty="0">
                <a:latin typeface="Georgia" panose="02040502050405020303" pitchFamily="18" charset="0"/>
                <a:cs typeface="Times New Roman" panose="02020603050405020304" pitchFamily="18" charset="0"/>
              </a:rPr>
              <a:t>designed to improve the capacity and conditions for women, including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workers, businesswomen and entrepreneurs</a:t>
            </a:r>
            <a:r>
              <a:rPr lang="en-GB" i="1" dirty="0">
                <a:latin typeface="Georgia" panose="02040502050405020303" pitchFamily="18" charset="0"/>
                <a:cs typeface="Times New Roman" panose="02020603050405020304" pitchFamily="18" charset="0"/>
              </a:rPr>
              <a:t>, to access and benefit from the opportunities created by this Agreement</a:t>
            </a:r>
            <a:r>
              <a:rPr lang="en-GB" dirty="0">
                <a:latin typeface="Georgia" panose="02040502050405020303" pitchFamily="18" charset="0"/>
                <a:cs typeface="Times New Roman" panose="02020603050405020304" pitchFamily="18" charset="0"/>
              </a:rPr>
              <a:t>.”</a:t>
            </a:r>
          </a:p>
          <a:p>
            <a:pPr algn="just">
              <a:lnSpc>
                <a:spcPct val="107000"/>
              </a:lnSpc>
            </a:pPr>
            <a:r>
              <a:rPr lang="en-GB" dirty="0">
                <a:latin typeface="Georgia" panose="02040502050405020303" pitchFamily="18" charset="0"/>
                <a:cs typeface="Times New Roman" panose="02020603050405020304" pitchFamily="18" charset="0"/>
              </a:rPr>
              <a:t>- Right to regulate: “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 Party shall strive to improve such law and policies</a:t>
            </a:r>
            <a:r>
              <a:rPr lang="en-GB" i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without prejudice to the right of each Party to establish its own scope and levels of protection for equal opportunities for men and women.”</a:t>
            </a:r>
            <a:endParaRPr lang="en-GB" i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GB" dirty="0">
                <a:latin typeface="Georgia" panose="02040502050405020303" pitchFamily="18" charset="0"/>
                <a:cs typeface="Times New Roman" panose="02020603050405020304" pitchFamily="18" charset="0"/>
              </a:rPr>
              <a:t>-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TSD chapter fully subject to the main DSM</a:t>
            </a:r>
            <a:r>
              <a:rPr lang="en-GB" dirty="0">
                <a:latin typeface="Georgia" panose="02040502050405020303" pitchFamily="18" charset="0"/>
                <a:cs typeface="Times New Roman" panose="02020603050405020304" pitchFamily="18" charset="0"/>
              </a:rPr>
              <a:t>, and so the gender-related provisions are not excluded from the possibility of temporary measures in the event of non-compliance with the Panel's report.</a:t>
            </a:r>
            <a:endParaRPr lang="en-GB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b="1" dirty="0"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285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944819CE-041C-8A7E-285A-1C45F39C25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462605"/>
            <a:ext cx="8424862" cy="648071"/>
          </a:xfrm>
        </p:spPr>
        <p:txBody>
          <a:bodyPr/>
          <a:lstStyle/>
          <a:p>
            <a:r>
              <a:rPr lang="it-IT" dirty="0">
                <a:latin typeface="Georgia" panose="02040502050405020303" pitchFamily="18" charset="0"/>
              </a:rPr>
              <a:t>Current Challenges:</a:t>
            </a:r>
          </a:p>
          <a:p>
            <a:endParaRPr lang="it-IT" dirty="0"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8165BB-9F45-6FB9-BF30-8ED64DE3AB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160797"/>
            <a:ext cx="7963448" cy="4536405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Uniformization of gender-related provisions and international commitments in gender-equality and women’s rights;</a:t>
            </a:r>
          </a:p>
          <a:p>
            <a:pPr marL="285750" indent="-285750" algn="just">
              <a:buFontTx/>
              <a:buChar char="-"/>
            </a:pPr>
            <a:endParaRPr lang="en-GB" dirty="0">
              <a:latin typeface="Georgia" panose="02040502050405020303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GB" dirty="0">
                <a:latin typeface="Georgia" panose="02040502050405020303" pitchFamily="18" charset="0"/>
              </a:rPr>
              <a:t>Define a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model of DSM to solve conflicts </a:t>
            </a:r>
            <a:r>
              <a:rPr lang="en-GB" dirty="0">
                <a:latin typeface="Georgia" panose="02040502050405020303" pitchFamily="18" charset="0"/>
              </a:rPr>
              <a:t>arising from gender-related provisions to prevent protectionism and unequal treatment among trading partners;</a:t>
            </a:r>
          </a:p>
          <a:p>
            <a:pPr algn="just"/>
            <a:endParaRPr lang="en-GB" dirty="0">
              <a:latin typeface="Georgia" panose="02040502050405020303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GB" dirty="0">
                <a:latin typeface="Georgia" panose="02040502050405020303" pitchFamily="18" charset="0"/>
                <a:ea typeface="Calibri" panose="020F0502020204030204" pitchFamily="34" charset="0"/>
              </a:rPr>
              <a:t>Define mechanism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</a:t>
            </a:r>
            <a:r>
              <a:rPr lang="en-GB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</a:rPr>
              <a:t>foster cooperation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</a:t>
            </a:r>
            <a:r>
              <a:rPr lang="en-GB" dirty="0">
                <a:latin typeface="Georgia" panose="02040502050405020303" pitchFamily="18" charset="0"/>
                <a:ea typeface="Calibri" panose="020F0502020204030204" pitchFamily="34" charset="0"/>
              </a:rPr>
              <a:t>e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ffectively promote women’s empowerment, boosting trade liberalization for a more inclusive, fair, sustainable international trade </a:t>
            </a:r>
            <a:r>
              <a:rPr lang="en-GB" sz="1800" dirty="0">
                <a:latin typeface="Georgia" panose="02040502050405020303" pitchFamily="18" charset="0"/>
                <a:ea typeface="Calibri" panose="020F0502020204030204" pitchFamily="34" charset="0"/>
              </a:rPr>
              <a:t>that leaves no women behind.</a:t>
            </a:r>
            <a:endParaRPr lang="en-GB" dirty="0">
              <a:latin typeface="Georgia" panose="02040502050405020303" pitchFamily="18" charset="0"/>
            </a:endParaRPr>
          </a:p>
          <a:p>
            <a:pPr algn="just"/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7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quarter" idx="10"/>
          </p:nvPr>
        </p:nvSpPr>
        <p:spPr>
          <a:xfrm>
            <a:off x="1187624" y="2385566"/>
            <a:ext cx="7129462" cy="2086868"/>
          </a:xfrm>
        </p:spPr>
        <p:txBody>
          <a:bodyPr/>
          <a:lstStyle/>
          <a:p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Thank </a:t>
            </a:r>
            <a:r>
              <a:rPr lang="it-IT" dirty="0" err="1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you</a:t>
            </a:r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it-IT" dirty="0" err="1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very</a:t>
            </a:r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it-IT" dirty="0" err="1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much</a:t>
            </a:r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 for </a:t>
            </a:r>
            <a:r>
              <a:rPr lang="it-IT" dirty="0" err="1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your</a:t>
            </a:r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it-IT" dirty="0" err="1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attention</a:t>
            </a:r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!</a:t>
            </a:r>
          </a:p>
          <a:p>
            <a:endParaRPr lang="it-IT" dirty="0">
              <a:latin typeface="Georgia" panose="02040502050405020303" pitchFamily="18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Klarissa Martins Sckayer Abicalam</a:t>
            </a:r>
          </a:p>
          <a:p>
            <a:r>
              <a:rPr lang="it-IT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University of Bologna</a:t>
            </a:r>
            <a:endParaRPr lang="it-IT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it-IT" sz="1600" dirty="0">
                <a:latin typeface="Georgia" panose="02040502050405020303" pitchFamily="18" charset="0"/>
                <a:ea typeface="Roboto" panose="02000000000000000000" pitchFamily="2" charset="0"/>
                <a:cs typeface="Roboto" panose="02000000000000000000" pitchFamily="2" charset="0"/>
              </a:rPr>
              <a:t>Email: klarissa.martins2@unibo.it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aa6390c-f315-43b1-9926-36b53c95c75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5D97B138DB504B89644F56C326ED6F" ma:contentTypeVersion="12" ma:contentTypeDescription="Create a new document." ma:contentTypeScope="" ma:versionID="cf10e3ad494b3f8bcff2b939553f6999">
  <xsd:schema xmlns:xsd="http://www.w3.org/2001/XMLSchema" xmlns:xs="http://www.w3.org/2001/XMLSchema" xmlns:p="http://schemas.microsoft.com/office/2006/metadata/properties" xmlns:ns3="aaa6390c-f315-43b1-9926-36b53c95c754" xmlns:ns4="2bf2ac4f-ac82-405d-826b-8e2adec11131" targetNamespace="http://schemas.microsoft.com/office/2006/metadata/properties" ma:root="true" ma:fieldsID="96f3fd3900b716180b96d0dc0ade10ee" ns3:_="" ns4:_="">
    <xsd:import namespace="aaa6390c-f315-43b1-9926-36b53c95c754"/>
    <xsd:import namespace="2bf2ac4f-ac82-405d-826b-8e2adec111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6390c-f315-43b1-9926-36b53c95c7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2ac4f-ac82-405d-826b-8e2adec111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0CEFF1-6A05-403B-BE74-FD431C8A88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E93F8A-646E-4A3A-ADEC-D603080ED5D1}">
  <ds:schemaRefs>
    <ds:schemaRef ds:uri="aaa6390c-f315-43b1-9926-36b53c95c754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2bf2ac4f-ac82-405d-826b-8e2adec11131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085AB8-4502-4AA6-BCD1-89F08563D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a6390c-f315-43b1-9926-36b53c95c754"/>
    <ds:schemaRef ds:uri="2bf2ac4f-ac82-405d-826b-8e2adec111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878</Words>
  <Application>Microsoft Office PowerPoint</Application>
  <PresentationFormat>Apresentação na tela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Georgia</vt:lpstr>
      <vt:lpstr>Roboto</vt:lpstr>
      <vt:lpstr>Symbol</vt:lpstr>
      <vt:lpstr>Times New Roman</vt:lpstr>
      <vt:lpstr>Wingdings</vt:lpstr>
      <vt:lpstr>COPERTINA</vt:lpstr>
      <vt:lpstr>DIAPOSITIVE</vt:lpstr>
      <vt:lpstr>CHIUSURA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Klarissa Martins Sckayer Abicalam</cp:lastModifiedBy>
  <cp:revision>89</cp:revision>
  <dcterms:created xsi:type="dcterms:W3CDTF">2017-11-13T10:11:35Z</dcterms:created>
  <dcterms:modified xsi:type="dcterms:W3CDTF">2023-11-10T06:15:37Z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0x0101005E5D97B138DB504B89644F56C326ED6F</vt:lpwstr>
  </property>
</Properties>
</file>